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7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16/11/14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FD794-C64D-A84A-B422-C298444915FB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53FD794-C64D-A84A-B422-C298444915FB}" type="datetimeFigureOut">
              <a:rPr lang="en-US" smtClean="0"/>
              <a:t>16/11/14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7657159-AAD3-C74E-A041-EF10A0B8AE0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Est</a:t>
            </a:r>
            <a:r>
              <a:rPr lang="en-US" dirty="0" err="1" smtClean="0"/>
              <a:t>á</a:t>
            </a:r>
            <a:r>
              <a:rPr lang="en-US" dirty="0" err="1" smtClean="0"/>
              <a:t>ndares</a:t>
            </a:r>
            <a:r>
              <a:rPr lang="en-US" dirty="0" smtClean="0"/>
              <a:t> </a:t>
            </a:r>
            <a:r>
              <a:rPr lang="en-US" dirty="0" err="1" smtClean="0"/>
              <a:t>internacionales</a:t>
            </a:r>
            <a:r>
              <a:rPr lang="en-US" dirty="0" smtClean="0"/>
              <a:t> pueblos </a:t>
            </a:r>
            <a:r>
              <a:rPr lang="en-US" dirty="0" err="1" smtClean="0"/>
              <a:t>ind</a:t>
            </a:r>
            <a:r>
              <a:rPr lang="en-US" dirty="0" err="1" smtClean="0"/>
              <a:t>ígenas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Acceso</a:t>
            </a:r>
            <a:r>
              <a:rPr lang="en-US" dirty="0" smtClean="0"/>
              <a:t> a </a:t>
            </a:r>
            <a:r>
              <a:rPr lang="en-US" dirty="0" err="1" smtClean="0"/>
              <a:t>Justicia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Onajup-Eurosocial</a:t>
            </a:r>
            <a:endParaRPr lang="en-US" dirty="0" smtClean="0"/>
          </a:p>
          <a:p>
            <a:r>
              <a:rPr lang="en-US" dirty="0" err="1" smtClean="0"/>
              <a:t>Noviembre</a:t>
            </a:r>
            <a:r>
              <a:rPr lang="en-US" dirty="0" smtClean="0"/>
              <a:t>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27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Convenio</a:t>
            </a:r>
            <a:r>
              <a:rPr lang="en-US" dirty="0" smtClean="0"/>
              <a:t> No 169</a:t>
            </a:r>
          </a:p>
          <a:p>
            <a:pPr lvl="1"/>
            <a:r>
              <a:rPr lang="en-US" dirty="0" err="1" smtClean="0"/>
              <a:t>Pluralismo</a:t>
            </a:r>
            <a:r>
              <a:rPr lang="en-US" dirty="0" smtClean="0"/>
              <a:t> </a:t>
            </a:r>
            <a:r>
              <a:rPr lang="en-US" dirty="0" err="1" smtClean="0"/>
              <a:t>Jur</a:t>
            </a:r>
            <a:r>
              <a:rPr lang="en-US" dirty="0" err="1" smtClean="0"/>
              <a:t>ídico</a:t>
            </a:r>
            <a:endParaRPr lang="en-US" dirty="0" smtClean="0"/>
          </a:p>
          <a:p>
            <a:pPr lvl="2"/>
            <a:r>
              <a:rPr lang="en-US" dirty="0" smtClean="0"/>
              <a:t>Art. 8.2 (</a:t>
            </a:r>
            <a:r>
              <a:rPr lang="en-US" dirty="0" err="1" smtClean="0"/>
              <a:t>instituciones</a:t>
            </a:r>
            <a:r>
              <a:rPr lang="en-US" dirty="0" smtClean="0"/>
              <a:t> </a:t>
            </a:r>
            <a:r>
              <a:rPr lang="en-US" dirty="0" err="1" smtClean="0"/>
              <a:t>propias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Art. 9.1 (</a:t>
            </a:r>
            <a:r>
              <a:rPr lang="en-US" dirty="0" err="1" smtClean="0"/>
              <a:t>sistemas</a:t>
            </a:r>
            <a:r>
              <a:rPr lang="en-US" dirty="0" smtClean="0"/>
              <a:t> de </a:t>
            </a:r>
            <a:r>
              <a:rPr lang="en-US" dirty="0" err="1" smtClean="0"/>
              <a:t>justicia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Obligación</a:t>
            </a:r>
            <a:r>
              <a:rPr lang="en-US" dirty="0" smtClean="0"/>
              <a:t> de plan de </a:t>
            </a:r>
            <a:r>
              <a:rPr lang="en-US" dirty="0" err="1" smtClean="0"/>
              <a:t>salvaguardas</a:t>
            </a:r>
            <a:r>
              <a:rPr lang="en-US" dirty="0" smtClean="0"/>
              <a:t> e </a:t>
            </a:r>
            <a:r>
              <a:rPr lang="en-US" dirty="0" err="1" smtClean="0"/>
              <a:t>instituciones</a:t>
            </a:r>
            <a:r>
              <a:rPr lang="en-US" dirty="0" smtClean="0"/>
              <a:t> </a:t>
            </a:r>
            <a:r>
              <a:rPr lang="en-US" dirty="0" err="1" smtClean="0"/>
              <a:t>específicas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Flexibilidad</a:t>
            </a:r>
            <a:r>
              <a:rPr lang="en-US" dirty="0" smtClean="0"/>
              <a:t> en la </a:t>
            </a:r>
            <a:r>
              <a:rPr lang="en-US" dirty="0" err="1" smtClean="0"/>
              <a:t>aplicación</a:t>
            </a:r>
            <a:r>
              <a:rPr lang="en-US" dirty="0" smtClean="0"/>
              <a:t> de los </a:t>
            </a:r>
            <a:r>
              <a:rPr lang="en-US" dirty="0" err="1" smtClean="0"/>
              <a:t>mecanismos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520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Declaraci</a:t>
            </a:r>
            <a:r>
              <a:rPr lang="en-US" sz="2800" dirty="0" err="1" smtClean="0"/>
              <a:t>ón</a:t>
            </a:r>
            <a:r>
              <a:rPr lang="en-US" sz="2800" dirty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</a:t>
            </a:r>
            <a:r>
              <a:rPr lang="en-US" sz="2800" dirty="0" err="1" smtClean="0"/>
              <a:t>derechos</a:t>
            </a:r>
            <a:r>
              <a:rPr lang="en-US" sz="2800" dirty="0" smtClean="0"/>
              <a:t> de pueblos </a:t>
            </a:r>
            <a:r>
              <a:rPr lang="en-US" sz="2800" dirty="0" err="1" smtClean="0"/>
              <a:t>indígenas</a:t>
            </a:r>
            <a:endParaRPr lang="en-US" sz="2800" dirty="0" smtClean="0"/>
          </a:p>
          <a:p>
            <a:pPr lvl="1"/>
            <a:r>
              <a:rPr lang="en-US" sz="2400" dirty="0" smtClean="0"/>
              <a:t>Plasma la </a:t>
            </a:r>
            <a:r>
              <a:rPr lang="en-US" sz="2400" dirty="0" err="1" smtClean="0"/>
              <a:t>evolución</a:t>
            </a:r>
            <a:r>
              <a:rPr lang="en-US" sz="2400" dirty="0" smtClean="0"/>
              <a:t> del </a:t>
            </a:r>
            <a:r>
              <a:rPr lang="en-US" sz="2400" dirty="0" err="1" smtClean="0"/>
              <a:t>derecho</a:t>
            </a:r>
            <a:r>
              <a:rPr lang="en-US" sz="2400" dirty="0" smtClean="0"/>
              <a:t> </a:t>
            </a:r>
            <a:r>
              <a:rPr lang="en-US" sz="2400" dirty="0" err="1" smtClean="0"/>
              <a:t>desde</a:t>
            </a:r>
            <a:r>
              <a:rPr lang="en-US" sz="2400" dirty="0" smtClean="0"/>
              <a:t> 1989 hasta 2007. </a:t>
            </a:r>
          </a:p>
          <a:p>
            <a:pPr lvl="1"/>
            <a:r>
              <a:rPr lang="en-US" sz="2400" dirty="0" smtClean="0"/>
              <a:t>Solo 11 </a:t>
            </a:r>
            <a:r>
              <a:rPr lang="en-US" sz="2400" dirty="0" err="1" smtClean="0"/>
              <a:t>abstenciones</a:t>
            </a:r>
            <a:r>
              <a:rPr lang="en-US" sz="2400" dirty="0" smtClean="0"/>
              <a:t> en AG. </a:t>
            </a:r>
          </a:p>
          <a:p>
            <a:pPr lvl="2"/>
            <a:r>
              <a:rPr lang="en-US" dirty="0" smtClean="0"/>
              <a:t>En </a:t>
            </a:r>
            <a:r>
              <a:rPr lang="en-US" dirty="0" err="1" smtClean="0"/>
              <a:t>América</a:t>
            </a:r>
            <a:r>
              <a:rPr lang="en-US" dirty="0" smtClean="0"/>
              <a:t> Colombia. </a:t>
            </a:r>
            <a:endParaRPr lang="en-US" dirty="0"/>
          </a:p>
          <a:p>
            <a:pPr lvl="3"/>
            <a:r>
              <a:rPr lang="en-US" sz="2400" dirty="0" smtClean="0"/>
              <a:t>No </a:t>
            </a:r>
            <a:r>
              <a:rPr lang="en-US" sz="2400" dirty="0" err="1" smtClean="0"/>
              <a:t>aceptaba</a:t>
            </a:r>
            <a:r>
              <a:rPr lang="en-US" sz="2400" dirty="0" smtClean="0"/>
              <a:t> el </a:t>
            </a:r>
            <a:r>
              <a:rPr lang="en-US" sz="2400" dirty="0" err="1" smtClean="0"/>
              <a:t>consentimiento</a:t>
            </a:r>
            <a:endParaRPr lang="en-US" sz="2400" dirty="0" smtClean="0"/>
          </a:p>
          <a:p>
            <a:pPr lvl="3"/>
            <a:r>
              <a:rPr lang="en-US" sz="2400" dirty="0" smtClean="0"/>
              <a:t>No </a:t>
            </a:r>
            <a:r>
              <a:rPr lang="en-US" sz="2400" dirty="0" err="1" smtClean="0"/>
              <a:t>aceptaba</a:t>
            </a:r>
            <a:r>
              <a:rPr lang="en-US" sz="2400" dirty="0" smtClean="0"/>
              <a:t> </a:t>
            </a:r>
            <a:r>
              <a:rPr lang="en-US" sz="2400" dirty="0" err="1" smtClean="0"/>
              <a:t>limitación</a:t>
            </a:r>
            <a:r>
              <a:rPr lang="en-US" sz="2400" dirty="0" smtClean="0"/>
              <a:t> de la </a:t>
            </a:r>
            <a:r>
              <a:rPr lang="en-US" sz="2400" dirty="0" err="1" smtClean="0"/>
              <a:t>presencia</a:t>
            </a:r>
            <a:r>
              <a:rPr lang="en-US" sz="2400" dirty="0" smtClean="0"/>
              <a:t> </a:t>
            </a:r>
            <a:r>
              <a:rPr lang="en-US" sz="2400" dirty="0" err="1" smtClean="0"/>
              <a:t>militar</a:t>
            </a:r>
            <a:r>
              <a:rPr lang="en-US" sz="2400" dirty="0" smtClean="0"/>
              <a:t> en </a:t>
            </a:r>
            <a:r>
              <a:rPr lang="en-US" sz="2400" dirty="0" err="1" smtClean="0"/>
              <a:t>territorios</a:t>
            </a:r>
            <a:r>
              <a:rPr lang="en-US" sz="2400" dirty="0" smtClean="0"/>
              <a:t>. </a:t>
            </a:r>
          </a:p>
          <a:p>
            <a:pPr lvl="1"/>
            <a:r>
              <a:rPr lang="en-US" sz="2400" dirty="0" smtClean="0"/>
              <a:t>Los 4 </a:t>
            </a:r>
            <a:r>
              <a:rPr lang="en-US" sz="2400" dirty="0" err="1" smtClean="0"/>
              <a:t>votos</a:t>
            </a:r>
            <a:r>
              <a:rPr lang="en-US" sz="2400" dirty="0" smtClean="0"/>
              <a:t> en contra </a:t>
            </a:r>
            <a:r>
              <a:rPr lang="en-US" sz="2400" dirty="0" err="1" smtClean="0"/>
              <a:t>han</a:t>
            </a:r>
            <a:r>
              <a:rPr lang="en-US" sz="2400" dirty="0" smtClean="0"/>
              <a:t> </a:t>
            </a:r>
            <a:r>
              <a:rPr lang="en-US" sz="2400" dirty="0" err="1" smtClean="0"/>
              <a:t>rectificado</a:t>
            </a:r>
            <a:r>
              <a:rPr lang="en-US" sz="2400" dirty="0" smtClean="0"/>
              <a:t>.</a:t>
            </a:r>
          </a:p>
          <a:p>
            <a:pPr lvl="2"/>
            <a:r>
              <a:rPr lang="en-US" sz="2000" dirty="0" smtClean="0"/>
              <a:t>EEUU, </a:t>
            </a:r>
            <a:r>
              <a:rPr lang="en-US" sz="2000" dirty="0" err="1" smtClean="0"/>
              <a:t>Canadá</a:t>
            </a:r>
            <a:r>
              <a:rPr lang="en-US" sz="2000" dirty="0" smtClean="0"/>
              <a:t>, Australia y Nueva </a:t>
            </a:r>
            <a:r>
              <a:rPr lang="en-US" sz="2000" dirty="0" err="1" smtClean="0"/>
              <a:t>Zelanza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913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Declaración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derechos</a:t>
            </a:r>
            <a:r>
              <a:rPr lang="en-US" dirty="0" smtClean="0"/>
              <a:t> de pueblos </a:t>
            </a:r>
            <a:r>
              <a:rPr lang="en-US" dirty="0" err="1" smtClean="0"/>
              <a:t>indígenas</a:t>
            </a:r>
            <a:endParaRPr lang="en-US" dirty="0" smtClean="0"/>
          </a:p>
          <a:p>
            <a:pPr lvl="1"/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avance</a:t>
            </a:r>
            <a:r>
              <a:rPr lang="en-US" dirty="0" smtClean="0"/>
              <a:t> en </a:t>
            </a:r>
            <a:r>
              <a:rPr lang="en-US" dirty="0" err="1" smtClean="0"/>
              <a:t>derechos</a:t>
            </a:r>
            <a:endParaRPr lang="en-US" dirty="0" smtClean="0"/>
          </a:p>
          <a:p>
            <a:pPr lvl="2"/>
            <a:r>
              <a:rPr lang="en-US" dirty="0" err="1" smtClean="0"/>
              <a:t>Autodeterminación</a:t>
            </a:r>
            <a:endParaRPr lang="en-US" dirty="0" smtClean="0"/>
          </a:p>
          <a:p>
            <a:pPr lvl="2"/>
            <a:r>
              <a:rPr lang="en-US" dirty="0" err="1" smtClean="0"/>
              <a:t>Propiedad</a:t>
            </a:r>
            <a:r>
              <a:rPr lang="en-US" dirty="0" smtClean="0"/>
              <a:t> </a:t>
            </a:r>
            <a:r>
              <a:rPr lang="en-US" dirty="0" err="1" smtClean="0"/>
              <a:t>territorios</a:t>
            </a:r>
            <a:r>
              <a:rPr lang="en-US" dirty="0" smtClean="0"/>
              <a:t> y </a:t>
            </a:r>
            <a:r>
              <a:rPr lang="en-US" dirty="0" err="1" smtClean="0"/>
              <a:t>recursos</a:t>
            </a:r>
            <a:r>
              <a:rPr lang="en-US" dirty="0" smtClean="0"/>
              <a:t> </a:t>
            </a:r>
            <a:r>
              <a:rPr lang="en-US" dirty="0" err="1" smtClean="0"/>
              <a:t>naturales</a:t>
            </a:r>
            <a:endParaRPr lang="en-US" dirty="0" smtClean="0"/>
          </a:p>
          <a:p>
            <a:pPr lvl="2"/>
            <a:r>
              <a:rPr lang="en-US" dirty="0" err="1" smtClean="0"/>
              <a:t>Consulta</a:t>
            </a:r>
            <a:r>
              <a:rPr lang="en-US" dirty="0" smtClean="0"/>
              <a:t> y </a:t>
            </a:r>
            <a:r>
              <a:rPr lang="en-US" dirty="0" err="1" smtClean="0"/>
              <a:t>consentimiento</a:t>
            </a:r>
            <a:endParaRPr lang="en-US" dirty="0"/>
          </a:p>
          <a:p>
            <a:pPr lvl="2"/>
            <a:r>
              <a:rPr lang="en-US" dirty="0" err="1" smtClean="0"/>
              <a:t>Desarrollo</a:t>
            </a:r>
            <a:r>
              <a:rPr lang="en-US" dirty="0" smtClean="0"/>
              <a:t> </a:t>
            </a:r>
            <a:r>
              <a:rPr lang="en-US" dirty="0" err="1" smtClean="0"/>
              <a:t>propio</a:t>
            </a:r>
            <a:endParaRPr lang="en-US" dirty="0" smtClean="0"/>
          </a:p>
          <a:p>
            <a:pPr lvl="1"/>
            <a:r>
              <a:rPr lang="en-US" dirty="0" err="1" smtClean="0"/>
              <a:t>Pluralismo</a:t>
            </a:r>
            <a:r>
              <a:rPr lang="en-US" dirty="0" smtClean="0"/>
              <a:t> </a:t>
            </a:r>
            <a:r>
              <a:rPr lang="en-US" dirty="0" err="1" smtClean="0"/>
              <a:t>Jurídico</a:t>
            </a:r>
            <a:r>
              <a:rPr lang="en-US" dirty="0" smtClean="0"/>
              <a:t> </a:t>
            </a:r>
            <a:r>
              <a:rPr lang="en-US" dirty="0" err="1" smtClean="0"/>
              <a:t>fortalecido</a:t>
            </a:r>
            <a:r>
              <a:rPr lang="en-US" dirty="0" smtClean="0"/>
              <a:t> con </a:t>
            </a:r>
            <a:r>
              <a:rPr lang="en-US" dirty="0" err="1" smtClean="0"/>
              <a:t>autodeterminación</a:t>
            </a:r>
            <a:r>
              <a:rPr lang="en-US" dirty="0" smtClean="0"/>
              <a:t> </a:t>
            </a:r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646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Declaración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derechos</a:t>
            </a:r>
            <a:r>
              <a:rPr lang="en-US" dirty="0" smtClean="0"/>
              <a:t> de pueblos </a:t>
            </a:r>
            <a:r>
              <a:rPr lang="en-US" dirty="0" err="1" smtClean="0"/>
              <a:t>indígenas</a:t>
            </a:r>
            <a:endParaRPr lang="en-US" dirty="0" smtClean="0"/>
          </a:p>
          <a:p>
            <a:pPr lvl="1"/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Vinculante</a:t>
            </a:r>
            <a:r>
              <a:rPr lang="en-US" dirty="0" smtClean="0"/>
              <a:t> </a:t>
            </a:r>
            <a:r>
              <a:rPr lang="en-US" dirty="0" err="1" smtClean="0"/>
              <a:t>jur</a:t>
            </a:r>
            <a:r>
              <a:rPr lang="en-US" dirty="0" err="1" smtClean="0"/>
              <a:t>ídicamente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Art. </a:t>
            </a:r>
            <a:r>
              <a:rPr lang="en-US" dirty="0" smtClean="0"/>
              <a:t>42. </a:t>
            </a:r>
          </a:p>
          <a:p>
            <a:pPr lvl="2"/>
            <a:r>
              <a:rPr lang="en-US" dirty="0" err="1" smtClean="0"/>
              <a:t>Declaraciones</a:t>
            </a:r>
            <a:r>
              <a:rPr lang="en-US" dirty="0" smtClean="0"/>
              <a:t> del Relator</a:t>
            </a:r>
          </a:p>
          <a:p>
            <a:pPr lvl="2"/>
            <a:r>
              <a:rPr lang="en-US" dirty="0" err="1" smtClean="0"/>
              <a:t>Sentencia</a:t>
            </a:r>
            <a:r>
              <a:rPr lang="en-US" dirty="0" smtClean="0"/>
              <a:t> </a:t>
            </a:r>
            <a:r>
              <a:rPr lang="en-US" dirty="0" err="1" smtClean="0"/>
              <a:t>Saramaka</a:t>
            </a:r>
            <a:r>
              <a:rPr lang="en-US" dirty="0" smtClean="0"/>
              <a:t> (2007) Corte </a:t>
            </a:r>
            <a:r>
              <a:rPr lang="en-US" dirty="0" err="1" smtClean="0"/>
              <a:t>Interamericana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59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 </a:t>
            </a:r>
            <a:r>
              <a:rPr lang="en-US" dirty="0" err="1" smtClean="0"/>
              <a:t>jugado</a:t>
            </a:r>
            <a:r>
              <a:rPr lang="en-US" dirty="0" smtClean="0"/>
              <a:t> un </a:t>
            </a:r>
            <a:r>
              <a:rPr lang="en-US" dirty="0" err="1" smtClean="0"/>
              <a:t>papel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relevante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creaci</a:t>
            </a:r>
            <a:r>
              <a:rPr lang="en-US" dirty="0" err="1" smtClean="0"/>
              <a:t>ón</a:t>
            </a:r>
            <a:endParaRPr lang="en-US" dirty="0" smtClean="0"/>
          </a:p>
          <a:p>
            <a:r>
              <a:rPr lang="en-US" dirty="0" err="1" smtClean="0"/>
              <a:t>Especialmente</a:t>
            </a:r>
            <a:r>
              <a:rPr lang="en-US" dirty="0" smtClean="0"/>
              <a:t> en:</a:t>
            </a:r>
          </a:p>
          <a:p>
            <a:pPr lvl="1"/>
            <a:r>
              <a:rPr lang="en-US" dirty="0" err="1" smtClean="0"/>
              <a:t>Derechos</a:t>
            </a:r>
            <a:r>
              <a:rPr lang="en-US" dirty="0" smtClean="0"/>
              <a:t> </a:t>
            </a:r>
            <a:r>
              <a:rPr lang="en-US" dirty="0" err="1" smtClean="0"/>
              <a:t>territoriales</a:t>
            </a:r>
            <a:endParaRPr lang="en-US" dirty="0" smtClean="0"/>
          </a:p>
          <a:p>
            <a:pPr lvl="1"/>
            <a:r>
              <a:rPr lang="en-US" dirty="0" err="1" smtClean="0"/>
              <a:t>Consulta</a:t>
            </a:r>
            <a:r>
              <a:rPr lang="en-US" dirty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participación</a:t>
            </a:r>
            <a:endParaRPr lang="en-US" dirty="0" smtClean="0"/>
          </a:p>
          <a:p>
            <a:pPr lvl="1"/>
            <a:r>
              <a:rPr lang="en-US" dirty="0" err="1" smtClean="0"/>
              <a:t>Violencia</a:t>
            </a:r>
            <a:r>
              <a:rPr lang="en-US" dirty="0" smtClean="0"/>
              <a:t> e </a:t>
            </a:r>
            <a:r>
              <a:rPr lang="en-US" dirty="0" err="1" smtClean="0"/>
              <a:t>impunidad</a:t>
            </a:r>
            <a:endParaRPr lang="en-US" dirty="0" smtClean="0"/>
          </a:p>
          <a:p>
            <a:pPr lvl="1"/>
            <a:r>
              <a:rPr lang="en-US" dirty="0" err="1" smtClean="0"/>
              <a:t>Participación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endParaRPr lang="en-US" dirty="0" smtClean="0"/>
          </a:p>
          <a:p>
            <a:pPr lvl="1"/>
            <a:r>
              <a:rPr lang="en-US" dirty="0" err="1" smtClean="0"/>
              <a:t>Desarrollo</a:t>
            </a:r>
            <a:r>
              <a:rPr lang="en-US" dirty="0" smtClean="0"/>
              <a:t> de </a:t>
            </a:r>
            <a:r>
              <a:rPr lang="en-US" dirty="0" err="1" smtClean="0"/>
              <a:t>Jurisprudencia</a:t>
            </a:r>
            <a:r>
              <a:rPr lang="en-US" dirty="0" smtClean="0"/>
              <a:t>. </a:t>
            </a:r>
          </a:p>
          <a:p>
            <a:pPr lvl="2"/>
            <a:r>
              <a:rPr lang="en-US" dirty="0" err="1" smtClean="0"/>
              <a:t>Clausula</a:t>
            </a:r>
            <a:r>
              <a:rPr lang="en-US" dirty="0" smtClean="0"/>
              <a:t> de </a:t>
            </a:r>
            <a:r>
              <a:rPr lang="en-US" dirty="0" err="1" smtClean="0"/>
              <a:t>Competencia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Interamericano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8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_tradnl" sz="2400" baseline="30000" dirty="0" smtClean="0"/>
              <a:t>La CIDH establece “</a:t>
            </a:r>
            <a:r>
              <a:rPr lang="es-ES_tradnl" sz="2400" i="1" baseline="30000" dirty="0" smtClean="0"/>
              <a:t>los principios jurídicos internacionales generales aplicables en el contexto de los derechos humanos de los indígenas: </a:t>
            </a:r>
          </a:p>
          <a:p>
            <a:pPr marL="0" indent="0" algn="just">
              <a:buNone/>
            </a:pPr>
            <a:endParaRPr lang="es-ES_tradnl" sz="2400" i="1" baseline="30000" dirty="0" smtClean="0"/>
          </a:p>
          <a:p>
            <a:pPr lvl="1" algn="just"/>
            <a:r>
              <a:rPr lang="es-ES_tradnl" sz="2400" i="1" baseline="30000" dirty="0" smtClean="0"/>
              <a:t>el derecho al reconocimiento legal de sus formas de control, propiedad, uso y usufructo de los territorios y bienes;  </a:t>
            </a:r>
          </a:p>
          <a:p>
            <a:pPr lvl="1" algn="just"/>
            <a:r>
              <a:rPr lang="es-ES_tradnl" sz="2400" i="1" baseline="30000" dirty="0" smtClean="0"/>
              <a:t>el reconocimiento de su derecho de propiedad y posesión con respecto a tierras, territorios y recursos que han ocupado históricamente</a:t>
            </a:r>
          </a:p>
          <a:p>
            <a:pPr lvl="1" algn="just"/>
            <a:r>
              <a:rPr lang="es-ES_tradnl" sz="2400" i="1" baseline="30000" dirty="0" smtClean="0"/>
              <a:t> el reconocimiento por los Estados de los títulos permanentes e inalienables de los</a:t>
            </a:r>
            <a:r>
              <a:rPr lang="es-ES_tradnl" sz="2400" baseline="30000" dirty="0" smtClean="0"/>
              <a:t> </a:t>
            </a:r>
            <a:r>
              <a:rPr lang="es-ES_tradnl" sz="2400" i="1" baseline="30000" dirty="0" smtClean="0"/>
              <a:t>pueblos indígenas y a que ese título sea modificado únicamente por consentimiento mutuo entre el Estado y el pueblo indígena respectivo cuando</a:t>
            </a:r>
          </a:p>
          <a:p>
            <a:pPr marL="457200" lvl="1" indent="0" algn="just">
              <a:buNone/>
            </a:pPr>
            <a:endParaRPr lang="es-ES_tradnl" sz="2400" i="1" baseline="30000" dirty="0" smtClean="0"/>
          </a:p>
          <a:p>
            <a:pPr marL="457200" lvl="1" indent="0" algn="just">
              <a:buNone/>
            </a:pPr>
            <a:endParaRPr lang="es-ES_tradnl" sz="2400" i="1" baseline="30000" dirty="0" smtClean="0"/>
          </a:p>
          <a:p>
            <a:pPr marL="457200" lvl="1" indent="0" algn="just">
              <a:buNone/>
            </a:pPr>
            <a:r>
              <a:rPr lang="es-ES_tradnl" sz="2400" i="1" baseline="30000" dirty="0" smtClean="0"/>
              <a:t> </a:t>
            </a:r>
            <a:r>
              <a:rPr lang="es-ES_tradnl" sz="2400" baseline="30000" dirty="0" smtClean="0"/>
              <a:t>CIDH </a:t>
            </a:r>
            <a:r>
              <a:rPr lang="es-ES_tradnl" sz="2400" i="1" baseline="30000" dirty="0" smtClean="0"/>
              <a:t>Mary y </a:t>
            </a:r>
            <a:r>
              <a:rPr lang="es-ES_tradnl" sz="2400" i="1" baseline="30000" dirty="0" err="1" smtClean="0"/>
              <a:t>Carrie</a:t>
            </a:r>
            <a:r>
              <a:rPr lang="es-ES_tradnl" sz="2400" i="1" baseline="30000" dirty="0" smtClean="0"/>
              <a:t> </a:t>
            </a:r>
            <a:r>
              <a:rPr lang="es-ES_tradnl" sz="2400" i="1" baseline="30000" dirty="0" err="1" smtClean="0"/>
              <a:t>Dann</a:t>
            </a:r>
            <a:r>
              <a:rPr lang="es-ES_tradnl" sz="2400" baseline="30000" dirty="0" smtClean="0"/>
              <a:t>, Caso 11.140 (Estados Unidos), Informe No. 75/02, decisión sobre el fondo de 27 de diciembre de 2002, OEA/Ser./L/V/II.114 Doc. 5 </a:t>
            </a:r>
            <a:r>
              <a:rPr lang="es-ES_tradnl" sz="2400" baseline="30000" dirty="0" err="1" smtClean="0"/>
              <a:t>rev.</a:t>
            </a:r>
            <a:r>
              <a:rPr lang="es-ES_tradnl" sz="2400" baseline="30000" dirty="0" smtClean="0"/>
              <a:t> (2003)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Interamericano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014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Sentencias de la Corte Interamericana</a:t>
            </a:r>
          </a:p>
          <a:p>
            <a:pPr lvl="1" algn="just"/>
            <a:r>
              <a:rPr lang="es-ES_tradnl" sz="2400" dirty="0" err="1" smtClean="0"/>
              <a:t>Awas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Tingni</a:t>
            </a:r>
            <a:r>
              <a:rPr lang="es-ES_tradnl" sz="2400" dirty="0" smtClean="0"/>
              <a:t> Vs Nicaragua</a:t>
            </a:r>
          </a:p>
          <a:p>
            <a:pPr lvl="1" algn="just"/>
            <a:r>
              <a:rPr lang="es-ES_tradnl" sz="2400" dirty="0" err="1" smtClean="0"/>
              <a:t>Yakye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Sxa</a:t>
            </a:r>
            <a:r>
              <a:rPr lang="es-ES_tradnl" sz="2400" dirty="0" smtClean="0"/>
              <a:t> Vs. Paraguay</a:t>
            </a:r>
          </a:p>
          <a:p>
            <a:pPr lvl="1" algn="just"/>
            <a:r>
              <a:rPr lang="es-ES_tradnl" sz="2400" i="1" dirty="0" err="1" smtClean="0"/>
              <a:t>Sawhoyamaxa</a:t>
            </a:r>
            <a:r>
              <a:rPr lang="es-ES_tradnl" sz="2400" dirty="0" smtClean="0">
                <a:effectLst/>
              </a:rPr>
              <a:t> Vs. Paraguay </a:t>
            </a:r>
          </a:p>
          <a:p>
            <a:pPr lvl="1" algn="just"/>
            <a:r>
              <a:rPr lang="es-ES_tradnl" sz="2400" dirty="0" err="1" smtClean="0"/>
              <a:t>Xakmok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khase</a:t>
            </a:r>
            <a:r>
              <a:rPr lang="es-ES_tradnl" sz="2400" dirty="0" smtClean="0"/>
              <a:t> Vs. Paraguay </a:t>
            </a:r>
          </a:p>
          <a:p>
            <a:pPr lvl="1" algn="just"/>
            <a:r>
              <a:rPr lang="es-ES_tradnl" sz="2400" dirty="0" err="1" smtClean="0"/>
              <a:t>Moniwana</a:t>
            </a:r>
            <a:r>
              <a:rPr lang="es-ES_tradnl" sz="2400" dirty="0" smtClean="0"/>
              <a:t> Vs. Surinam </a:t>
            </a:r>
          </a:p>
          <a:p>
            <a:pPr lvl="1" algn="just"/>
            <a:r>
              <a:rPr lang="es-ES_tradnl" sz="2400" dirty="0" err="1" smtClean="0"/>
              <a:t>Saramaka</a:t>
            </a:r>
            <a:r>
              <a:rPr lang="es-ES_tradnl" sz="2400" dirty="0" smtClean="0"/>
              <a:t> Vs. Surinam </a:t>
            </a:r>
          </a:p>
          <a:p>
            <a:pPr lvl="1" algn="just"/>
            <a:r>
              <a:rPr lang="es-ES_tradnl" sz="2400" dirty="0" err="1" smtClean="0"/>
              <a:t>Sarayaku</a:t>
            </a:r>
            <a:r>
              <a:rPr lang="es-ES_tradnl" sz="2400" dirty="0" smtClean="0"/>
              <a:t> Vs. Ecuador </a:t>
            </a:r>
          </a:p>
          <a:p>
            <a:pPr lvl="1" algn="just"/>
            <a:r>
              <a:rPr lang="es-ES_tradnl" sz="2400" dirty="0" err="1" smtClean="0"/>
              <a:t>Yatama</a:t>
            </a:r>
            <a:r>
              <a:rPr lang="es-ES_tradnl" sz="2400" dirty="0" smtClean="0"/>
              <a:t> Vs. Nicaragua</a:t>
            </a:r>
          </a:p>
          <a:p>
            <a:pPr lvl="1" algn="just"/>
            <a:r>
              <a:rPr lang="es-ES_tradnl" sz="2400" dirty="0" smtClean="0"/>
              <a:t>Masacre Plan </a:t>
            </a:r>
            <a:r>
              <a:rPr lang="es-ES_tradnl" sz="2400" dirty="0" err="1" smtClean="0"/>
              <a:t>Sanchez</a:t>
            </a:r>
            <a:r>
              <a:rPr lang="es-ES_tradnl" sz="2400" dirty="0" smtClean="0"/>
              <a:t> Vs. Guatemala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Interamericano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639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Derecho</a:t>
            </a:r>
            <a:r>
              <a:rPr lang="en-US" dirty="0" smtClean="0"/>
              <a:t> universal </a:t>
            </a:r>
            <a:r>
              <a:rPr lang="en-US" dirty="0" err="1" smtClean="0"/>
              <a:t>dentro</a:t>
            </a:r>
            <a:r>
              <a:rPr lang="en-US" dirty="0" smtClean="0"/>
              <a:t> de la </a:t>
            </a:r>
            <a:r>
              <a:rPr lang="en-US" dirty="0" err="1" smtClean="0"/>
              <a:t>tutela</a:t>
            </a:r>
            <a:r>
              <a:rPr lang="en-US" dirty="0" smtClean="0"/>
              <a:t> judicial </a:t>
            </a:r>
            <a:r>
              <a:rPr lang="en-US" dirty="0" err="1" smtClean="0"/>
              <a:t>efectiva</a:t>
            </a:r>
            <a:endParaRPr lang="en-US" dirty="0" smtClean="0"/>
          </a:p>
          <a:p>
            <a:r>
              <a:rPr lang="en-US" dirty="0" err="1" smtClean="0"/>
              <a:t>Reconocimiento</a:t>
            </a:r>
            <a:r>
              <a:rPr lang="en-US" dirty="0" smtClean="0"/>
              <a:t> </a:t>
            </a:r>
            <a:r>
              <a:rPr lang="en-US" dirty="0" err="1" smtClean="0"/>
              <a:t>instituciones</a:t>
            </a:r>
            <a:r>
              <a:rPr lang="en-US" dirty="0" smtClean="0"/>
              <a:t> </a:t>
            </a:r>
            <a:r>
              <a:rPr lang="en-US" dirty="0" err="1" smtClean="0"/>
              <a:t>propias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Reconocimiento</a:t>
            </a:r>
            <a:r>
              <a:rPr lang="en-US" dirty="0" smtClean="0"/>
              <a:t> </a:t>
            </a:r>
            <a:r>
              <a:rPr lang="en-US" dirty="0" err="1" smtClean="0"/>
              <a:t>Sistemas</a:t>
            </a:r>
            <a:r>
              <a:rPr lang="en-US" dirty="0" smtClean="0"/>
              <a:t> </a:t>
            </a:r>
            <a:r>
              <a:rPr lang="en-US" dirty="0" err="1" smtClean="0"/>
              <a:t>propios</a:t>
            </a:r>
            <a:r>
              <a:rPr lang="en-US" dirty="0" smtClean="0"/>
              <a:t> de </a:t>
            </a:r>
            <a:r>
              <a:rPr lang="en-US" dirty="0" err="1" smtClean="0"/>
              <a:t>Justicia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Creaci</a:t>
            </a:r>
            <a:r>
              <a:rPr lang="en-US" dirty="0" err="1" smtClean="0"/>
              <a:t>ón</a:t>
            </a:r>
            <a:r>
              <a:rPr lang="en-US" dirty="0" smtClean="0"/>
              <a:t> de </a:t>
            </a:r>
            <a:r>
              <a:rPr lang="en-US" dirty="0" err="1" smtClean="0"/>
              <a:t>sistemas</a:t>
            </a:r>
            <a:r>
              <a:rPr lang="en-US" dirty="0" smtClean="0"/>
              <a:t> de </a:t>
            </a:r>
            <a:r>
              <a:rPr lang="en-US" dirty="0" err="1" smtClean="0"/>
              <a:t>pluralismo</a:t>
            </a:r>
            <a:r>
              <a:rPr lang="en-US" dirty="0" smtClean="0"/>
              <a:t> </a:t>
            </a:r>
            <a:r>
              <a:rPr lang="en-US" dirty="0" err="1" smtClean="0"/>
              <a:t>jurídico</a:t>
            </a:r>
            <a:endParaRPr lang="en-US" dirty="0" smtClean="0"/>
          </a:p>
          <a:p>
            <a:pPr lvl="1"/>
            <a:r>
              <a:rPr lang="en-US" dirty="0" smtClean="0"/>
              <a:t>¿</a:t>
            </a:r>
            <a:r>
              <a:rPr lang="en-US" dirty="0" err="1" smtClean="0"/>
              <a:t>Igualdad</a:t>
            </a:r>
            <a:r>
              <a:rPr lang="en-US" dirty="0" smtClean="0"/>
              <a:t> de </a:t>
            </a:r>
            <a:r>
              <a:rPr lang="en-US" dirty="0" err="1" smtClean="0"/>
              <a:t>sistemas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err="1" smtClean="0"/>
              <a:t>Limites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Compatible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justicia</a:t>
            </a:r>
            <a:endParaRPr lang="en-US" dirty="0" smtClean="0"/>
          </a:p>
          <a:p>
            <a:pPr lvl="1"/>
            <a:r>
              <a:rPr lang="en-US" dirty="0" err="1" smtClean="0"/>
              <a:t>Derechos</a:t>
            </a:r>
            <a:r>
              <a:rPr lang="en-US" dirty="0" smtClean="0"/>
              <a:t> </a:t>
            </a:r>
            <a:r>
              <a:rPr lang="en-US" dirty="0" err="1" smtClean="0"/>
              <a:t>Humanos</a:t>
            </a:r>
            <a:r>
              <a:rPr lang="en-US" dirty="0" smtClean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Acceso</a:t>
            </a:r>
            <a:r>
              <a:rPr lang="en-US" dirty="0" smtClean="0"/>
              <a:t> a la </a:t>
            </a:r>
            <a:r>
              <a:rPr lang="en-US" dirty="0" err="1" smtClean="0"/>
              <a:t>Justicia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536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Problemas del acceso a la justicia. </a:t>
            </a:r>
            <a:r>
              <a:rPr lang="es-ES" dirty="0" smtClean="0"/>
              <a:t>Informe del Relator Especial sobre la situación de los derechos humanos y las libertades fundamentales de los indígenas, Rodolfo </a:t>
            </a:r>
            <a:r>
              <a:rPr lang="es-ES" dirty="0" err="1" smtClean="0"/>
              <a:t>Stavenhagen</a:t>
            </a:r>
            <a:r>
              <a:rPr lang="es-ES" dirty="0" smtClean="0"/>
              <a:t>, E/CN.4/2004/80, 26 de enero de 2004: </a:t>
            </a:r>
            <a:endParaRPr lang="es-ES" dirty="0" smtClean="0"/>
          </a:p>
          <a:p>
            <a:pPr lvl="1"/>
            <a:r>
              <a:rPr lang="es-ES" i="1" dirty="0"/>
              <a:t>H</a:t>
            </a:r>
            <a:r>
              <a:rPr lang="es-ES" i="1" dirty="0" smtClean="0"/>
              <a:t>ay </a:t>
            </a:r>
            <a:r>
              <a:rPr lang="es-ES" i="1" dirty="0"/>
              <a:t>una disparidad en la protección de los derechos humanos de los pueblos indígenas </a:t>
            </a:r>
            <a:r>
              <a:rPr lang="es-ES" i="1" dirty="0" smtClean="0"/>
              <a:t>con respecto al resto de poblaci</a:t>
            </a:r>
            <a:r>
              <a:rPr lang="es-ES" i="1" dirty="0" smtClean="0"/>
              <a:t>ón</a:t>
            </a:r>
            <a:endParaRPr lang="es-ES" i="1" dirty="0" smtClean="0"/>
          </a:p>
          <a:p>
            <a:pPr lvl="1"/>
            <a:r>
              <a:rPr lang="es-ES" i="1" dirty="0" smtClean="0"/>
              <a:t>deficiencias </a:t>
            </a:r>
            <a:r>
              <a:rPr lang="es-ES" i="1" dirty="0"/>
              <a:t>operacionales del sistema de justicia, particularmente en la esfera de la justicia penal</a:t>
            </a:r>
            <a:r>
              <a:rPr lang="es-ES" i="1" dirty="0" smtClean="0"/>
              <a:t>,</a:t>
            </a:r>
          </a:p>
          <a:p>
            <a:pPr lvl="1"/>
            <a:r>
              <a:rPr lang="es-ES" i="1" dirty="0" smtClean="0"/>
              <a:t> </a:t>
            </a:r>
            <a:r>
              <a:rPr lang="es-ES" i="1" dirty="0"/>
              <a:t>la generalizada falta de confianza que muestran los pueblos indígenas respecto de sus sistemas nacionales de administración de justicia. </a:t>
            </a:r>
            <a:endParaRPr lang="es-ES" dirty="0"/>
          </a:p>
          <a:p>
            <a:pPr lvl="1"/>
            <a:r>
              <a:rPr lang="es-ES" i="1" dirty="0" smtClean="0"/>
              <a:t>la </a:t>
            </a:r>
            <a:r>
              <a:rPr lang="es-ES" i="1" dirty="0"/>
              <a:t>"injusticia" del sistema de justicia no es más que una expresión de una situación más generalizada de discriminación y exclusión social, que sólo se resolverá si se respetan todos los derechos de los pueblos indígenas, incluido el derecho a la libre determinación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Acceso</a:t>
            </a:r>
            <a:r>
              <a:rPr lang="en-US" dirty="0" smtClean="0"/>
              <a:t> a la </a:t>
            </a:r>
            <a:r>
              <a:rPr lang="en-US" dirty="0" err="1" smtClean="0"/>
              <a:t>Justicia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790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Recomendaciones Relator </a:t>
            </a:r>
            <a:r>
              <a:rPr lang="es-ES" dirty="0"/>
              <a:t>Especial para hacer efectivo el Pluralismo Jurídico que formula con ocasión del informe que realizó en 2010 sobre su visita a Ecuador en 2010. </a:t>
            </a:r>
            <a:r>
              <a:rPr lang="en-GB" dirty="0" smtClean="0"/>
              <a:t>, A/HRC/15/37/Add.7, Parr 6-18 (13 de </a:t>
            </a:r>
            <a:r>
              <a:rPr lang="en-GB" dirty="0" err="1" smtClean="0"/>
              <a:t>septiembre</a:t>
            </a:r>
            <a:r>
              <a:rPr lang="en-GB" dirty="0" smtClean="0"/>
              <a:t> de 2010).</a:t>
            </a:r>
            <a:endParaRPr lang="es-ES" dirty="0"/>
          </a:p>
          <a:p>
            <a:pPr lvl="1"/>
            <a:r>
              <a:rPr lang="es-ES" dirty="0"/>
              <a:t>Los pueblos indígenas deben participar en la elaboración de la legislación.</a:t>
            </a:r>
          </a:p>
          <a:p>
            <a:pPr lvl="1"/>
            <a:r>
              <a:rPr lang="es-ES" dirty="0"/>
              <a:t>Tiene que haber un intercambio libre y abierto de información entre las autoridades indígenas y las autoridades estatales que permitan una coordinación eficaz en el establecimiento y operación de sus respectivos ámbitos de competencia jurisdiccional.</a:t>
            </a:r>
          </a:p>
          <a:p>
            <a:pPr lvl="1"/>
            <a:r>
              <a:rPr lang="es-ES" dirty="0"/>
              <a:t>El Estado debe hacer esfuerzos para fortalecer y desarrollar los sistemas indígenas de justicia que cumplen con las normas internacionales de derechos humanos.</a:t>
            </a:r>
          </a:p>
          <a:p>
            <a:pPr lvl="0"/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Acceso</a:t>
            </a:r>
            <a:r>
              <a:rPr lang="en-US" dirty="0" smtClean="0"/>
              <a:t> a la </a:t>
            </a:r>
            <a:r>
              <a:rPr lang="en-US" dirty="0" err="1" smtClean="0"/>
              <a:t>justica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019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Introducci</a:t>
            </a:r>
            <a:r>
              <a:rPr lang="en-US" dirty="0" err="1" smtClean="0"/>
              <a:t>ón</a:t>
            </a:r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 smtClean="0"/>
          </a:p>
          <a:p>
            <a:pPr lvl="1"/>
            <a:r>
              <a:rPr lang="en-US" dirty="0" smtClean="0"/>
              <a:t>Los </a:t>
            </a:r>
            <a:r>
              <a:rPr lang="en-US" dirty="0" err="1" smtClean="0"/>
              <a:t>Organos</a:t>
            </a:r>
            <a:r>
              <a:rPr lang="en-US" dirty="0" smtClean="0"/>
              <a:t> de los </a:t>
            </a:r>
            <a:r>
              <a:rPr lang="en-US" dirty="0" err="1" smtClean="0"/>
              <a:t>Tratados</a:t>
            </a:r>
            <a:endParaRPr lang="en-US" dirty="0" smtClean="0"/>
          </a:p>
          <a:p>
            <a:pPr lvl="1"/>
            <a:r>
              <a:rPr lang="en-US" dirty="0" smtClean="0"/>
              <a:t>El </a:t>
            </a:r>
            <a:r>
              <a:rPr lang="en-US" dirty="0" err="1" smtClean="0"/>
              <a:t>Convenio</a:t>
            </a:r>
            <a:r>
              <a:rPr lang="en-US" dirty="0" smtClean="0"/>
              <a:t> No 169 de la OIT</a:t>
            </a:r>
          </a:p>
          <a:p>
            <a:pPr lvl="1"/>
            <a:r>
              <a:rPr lang="en-US" dirty="0" smtClean="0"/>
              <a:t>La </a:t>
            </a:r>
            <a:r>
              <a:rPr lang="en-US" dirty="0" err="1" smtClean="0"/>
              <a:t>Declaración</a:t>
            </a:r>
            <a:r>
              <a:rPr lang="en-US" dirty="0" smtClean="0"/>
              <a:t> de </a:t>
            </a:r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los </a:t>
            </a:r>
            <a:r>
              <a:rPr lang="en-US" dirty="0" err="1" smtClean="0"/>
              <a:t>derechos</a:t>
            </a:r>
            <a:r>
              <a:rPr lang="en-US" dirty="0" smtClean="0"/>
              <a:t> de los pueblos </a:t>
            </a:r>
            <a:r>
              <a:rPr lang="en-US" dirty="0" err="1" smtClean="0"/>
              <a:t>indígenas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El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Interamericano</a:t>
            </a:r>
            <a:endParaRPr lang="en-US" dirty="0" smtClean="0"/>
          </a:p>
          <a:p>
            <a:r>
              <a:rPr lang="en-US" dirty="0" err="1" smtClean="0"/>
              <a:t>Acceso</a:t>
            </a:r>
            <a:r>
              <a:rPr lang="en-US" dirty="0" smtClean="0"/>
              <a:t> a la </a:t>
            </a:r>
            <a:r>
              <a:rPr lang="en-US" dirty="0" err="1" smtClean="0"/>
              <a:t>Justicia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Esquema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71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Recomendaciones Relator Especial para hacer efectivo el Pluralismo Jurídico que formula con ocasión del informe que realizó en 2010 sobre su visita a Ecuador en 2010. </a:t>
            </a:r>
            <a:r>
              <a:rPr lang="en-GB" dirty="0" smtClean="0"/>
              <a:t>, A/HRC/15/37/Add.7, Parr 6-18 (13 de </a:t>
            </a:r>
            <a:r>
              <a:rPr lang="en-GB" dirty="0" err="1" smtClean="0"/>
              <a:t>septiembre</a:t>
            </a:r>
            <a:r>
              <a:rPr lang="en-GB" dirty="0" smtClean="0"/>
              <a:t> de 2010). </a:t>
            </a:r>
            <a:r>
              <a:rPr lang="en-GB" dirty="0" err="1" smtClean="0"/>
              <a:t>Cont</a:t>
            </a:r>
            <a:r>
              <a:rPr lang="en-GB" dirty="0" smtClean="0"/>
              <a:t>…</a:t>
            </a:r>
          </a:p>
          <a:p>
            <a:pPr lvl="1"/>
            <a:r>
              <a:rPr lang="es-ES" dirty="0" smtClean="0"/>
              <a:t>La legislación debe crear un sistema lo suficientemente flexible para dar cabida a la diversidad de las leyes consuetudinarias de los pueblos indígenas.</a:t>
            </a:r>
          </a:p>
          <a:p>
            <a:pPr lvl="1"/>
            <a:r>
              <a:rPr lang="es-ES" dirty="0" smtClean="0"/>
              <a:t>La legislación no debe limitar la jurisdicción indígena a los conflictos exclusivamente internos que tienen lugar en los territorios indígenas, sino que debe transmitir la necesaria amplitud de la jurisdicción para promover un amplio reconocimiento y respeto a las leyes consuetudinarias de los pueblos indígenas en el contexto de un sistema flexible, judicial legalmente plural y cooperativo.</a:t>
            </a:r>
            <a:endParaRPr lang="en-GB" dirty="0" smtClean="0"/>
          </a:p>
          <a:p>
            <a:pPr lvl="1"/>
            <a:r>
              <a:rPr lang="es-ES" dirty="0" smtClean="0"/>
              <a:t>La legislación debería crear un mecanismo para la resolución de conflictos legales y jurisdiccionales que sirva para fomentar la cooperación y el respeto mutuo entre las autoridades indígenas y estatales.</a:t>
            </a:r>
          </a:p>
          <a:p>
            <a:endParaRPr lang="es-E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Acceso</a:t>
            </a:r>
            <a:r>
              <a:rPr lang="en-US" dirty="0" smtClean="0"/>
              <a:t> a la </a:t>
            </a:r>
            <a:r>
              <a:rPr lang="en-US" dirty="0" err="1" smtClean="0"/>
              <a:t>Justicia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166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Recomendaciones Relator Especial para hacer efectivo el Pluralismo Jurídico que formula con ocasión del informe que realizó en 2010 sobre su visita a Ecuador en 2010. </a:t>
            </a:r>
            <a:r>
              <a:rPr lang="en-GB" dirty="0" smtClean="0"/>
              <a:t>, A/HRC/15/37/Add.7, Parr 6-18 (13 de </a:t>
            </a:r>
            <a:r>
              <a:rPr lang="en-GB" dirty="0" err="1" smtClean="0"/>
              <a:t>septiembre</a:t>
            </a:r>
            <a:r>
              <a:rPr lang="en-GB" dirty="0" smtClean="0"/>
              <a:t> de 2010). </a:t>
            </a:r>
            <a:r>
              <a:rPr lang="en-GB" dirty="0" err="1" smtClean="0"/>
              <a:t>Cont</a:t>
            </a:r>
            <a:r>
              <a:rPr lang="en-GB" dirty="0" smtClean="0"/>
              <a:t>…</a:t>
            </a:r>
          </a:p>
          <a:p>
            <a:pPr lvl="1"/>
            <a:r>
              <a:rPr lang="es-ES" dirty="0" smtClean="0"/>
              <a:t>La legislación debe garantizar que los derechos humanos internacionales proporcionan un marco de referencia para las autoridades judiciales, tanto indígenas como del Estado.</a:t>
            </a:r>
          </a:p>
          <a:p>
            <a:pPr lvl="1"/>
            <a:r>
              <a:rPr lang="es-ES" dirty="0" smtClean="0"/>
              <a:t>En el caso de que exista una cuestión de aplicación del derecho internacional de los derechos humanos, debe existir un mecanismo de revisión (preferentemente un mecanismo de adjudicación ínter-cultural pero también podría ser la Corte Constitucional).</a:t>
            </a:r>
          </a:p>
          <a:p>
            <a:pPr lvl="1"/>
            <a:r>
              <a:rPr lang="es-ES" dirty="0" smtClean="0"/>
              <a:t>Los redactores de la legislación debe tener en cuenta las prácticas estatales vigentes en materia de reconocimiento del derecho consuetudinario a fin de crear un proyecto de ley flexible, funcional y eficiente, que cumpla las normas jurídicas internacionales.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Acceso</a:t>
            </a:r>
            <a:r>
              <a:rPr lang="en-US" dirty="0" smtClean="0"/>
              <a:t> a la </a:t>
            </a:r>
            <a:r>
              <a:rPr lang="en-US" dirty="0" err="1" smtClean="0"/>
              <a:t>Justicia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500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i="1" dirty="0"/>
              <a:t>El problema principal, sin embargo, es la “brecha de la implementación,” es decir, el vacío entre la legislación existente y la práctica administrativa, jurídica y política. Este hueco entre el nivel formal y  el nivel real constituye una violación de los derechos humanos de los indígenas. Cerrar el hueco, colmar la brecha, constituye un desafío y deberá plantearse como un programa de acción de derechos humanos indígenas en el futuro</a:t>
            </a:r>
            <a:r>
              <a:rPr lang="es-ES" i="1" dirty="0" smtClean="0"/>
              <a:t>.</a:t>
            </a:r>
          </a:p>
          <a:p>
            <a:endParaRPr lang="es-ES" dirty="0"/>
          </a:p>
          <a:p>
            <a:r>
              <a:rPr lang="es-ES" sz="2300" dirty="0"/>
              <a:t>Informe del Relator Especial sobre la situación de los derechos humanos y las libertades fundamentales de los indígenas, Sr. Rodolfo </a:t>
            </a:r>
            <a:r>
              <a:rPr lang="es-ES" sz="2300" dirty="0" err="1"/>
              <a:t>Stavenhagen</a:t>
            </a:r>
            <a:r>
              <a:rPr lang="es-ES" sz="2300" dirty="0"/>
              <a:t>, “Los derechos humanos y las cuestiones indígenas” E/CN.4/2006/78. </a:t>
            </a:r>
            <a:r>
              <a:rPr lang="es-ES" sz="2300" dirty="0" err="1"/>
              <a:t>Parr</a:t>
            </a:r>
            <a:r>
              <a:rPr lang="es-ES" sz="2300" dirty="0"/>
              <a:t> 83. </a:t>
            </a:r>
            <a:r>
              <a:rPr lang="es-ES" sz="2300" dirty="0" err="1"/>
              <a:t>Pag</a:t>
            </a:r>
            <a:r>
              <a:rPr lang="es-ES" sz="2300" dirty="0"/>
              <a:t> 20. 16 de febrero de 2006.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Introducci</a:t>
            </a:r>
            <a:r>
              <a:rPr lang="en-US" dirty="0" err="1" smtClean="0"/>
              <a:t>ó</a:t>
            </a:r>
            <a:r>
              <a:rPr lang="en-US" dirty="0" err="1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01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Fuerte</a:t>
            </a:r>
            <a:r>
              <a:rPr lang="en-US" dirty="0" smtClean="0"/>
              <a:t> </a:t>
            </a:r>
            <a:r>
              <a:rPr lang="en-US" dirty="0" err="1" smtClean="0"/>
              <a:t>evoluci</a:t>
            </a:r>
            <a:r>
              <a:rPr lang="en-US" dirty="0" err="1" smtClean="0"/>
              <a:t>ón</a:t>
            </a:r>
            <a:r>
              <a:rPr lang="en-US" dirty="0" smtClean="0"/>
              <a:t> en el </a:t>
            </a:r>
            <a:r>
              <a:rPr lang="en-US" dirty="0" err="1" smtClean="0"/>
              <a:t>derecho</a:t>
            </a:r>
            <a:r>
              <a:rPr lang="en-US" dirty="0" smtClean="0"/>
              <a:t> </a:t>
            </a:r>
            <a:r>
              <a:rPr lang="en-US" dirty="0" err="1" smtClean="0"/>
              <a:t>internacional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Desde</a:t>
            </a:r>
            <a:r>
              <a:rPr lang="en-US" dirty="0" smtClean="0"/>
              <a:t> 1971 hasta 2014. </a:t>
            </a:r>
            <a:r>
              <a:rPr lang="en-US" dirty="0" err="1" smtClean="0"/>
              <a:t>Conferencia</a:t>
            </a:r>
            <a:r>
              <a:rPr lang="en-US" dirty="0" smtClean="0"/>
              <a:t> Mundial. </a:t>
            </a:r>
          </a:p>
          <a:p>
            <a:r>
              <a:rPr lang="en-US" dirty="0" err="1" smtClean="0"/>
              <a:t>Reconocimientos</a:t>
            </a:r>
            <a:r>
              <a:rPr lang="en-US" dirty="0" smtClean="0"/>
              <a:t> </a:t>
            </a:r>
            <a:r>
              <a:rPr lang="en-US" dirty="0" err="1" smtClean="0"/>
              <a:t>importantes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Sujeto</a:t>
            </a:r>
            <a:r>
              <a:rPr lang="en-US" dirty="0" smtClean="0"/>
              <a:t> </a:t>
            </a:r>
            <a:r>
              <a:rPr lang="en-US" dirty="0" err="1" smtClean="0"/>
              <a:t>Político</a:t>
            </a:r>
            <a:endParaRPr lang="en-US" dirty="0" smtClean="0"/>
          </a:p>
          <a:p>
            <a:pPr lvl="1"/>
            <a:r>
              <a:rPr lang="en-US" dirty="0" err="1" smtClean="0"/>
              <a:t>Derechos</a:t>
            </a:r>
            <a:r>
              <a:rPr lang="en-US" dirty="0" smtClean="0"/>
              <a:t> </a:t>
            </a:r>
            <a:r>
              <a:rPr lang="en-US" dirty="0" err="1" smtClean="0"/>
              <a:t>Colectivos</a:t>
            </a:r>
            <a:endParaRPr lang="en-US" dirty="0" smtClean="0"/>
          </a:p>
          <a:p>
            <a:pPr lvl="2"/>
            <a:r>
              <a:rPr lang="en-US" dirty="0" err="1" smtClean="0"/>
              <a:t>Autodeterminación</a:t>
            </a:r>
            <a:endParaRPr lang="en-US" dirty="0" smtClean="0"/>
          </a:p>
          <a:p>
            <a:pPr lvl="2"/>
            <a:r>
              <a:rPr lang="en-US" dirty="0" err="1" smtClean="0"/>
              <a:t>Territorios</a:t>
            </a:r>
            <a:endParaRPr lang="en-US" dirty="0" smtClean="0"/>
          </a:p>
          <a:p>
            <a:pPr lvl="2"/>
            <a:r>
              <a:rPr lang="en-US" dirty="0" err="1" smtClean="0"/>
              <a:t>Consulta</a:t>
            </a:r>
            <a:endParaRPr lang="en-US" dirty="0" smtClean="0"/>
          </a:p>
          <a:p>
            <a:pPr lvl="2"/>
            <a:r>
              <a:rPr lang="en-US" dirty="0" err="1" smtClean="0"/>
              <a:t>Cultura</a:t>
            </a:r>
            <a:endParaRPr lang="en-US" dirty="0" smtClean="0"/>
          </a:p>
          <a:p>
            <a:pPr lvl="2"/>
            <a:r>
              <a:rPr lang="en-US" dirty="0" err="1" smtClean="0"/>
              <a:t>Pluralismo</a:t>
            </a:r>
            <a:r>
              <a:rPr lang="en-US" dirty="0" smtClean="0"/>
              <a:t> </a:t>
            </a:r>
            <a:r>
              <a:rPr lang="en-US" dirty="0" err="1" smtClean="0"/>
              <a:t>jurídico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Introducci</a:t>
            </a:r>
            <a:r>
              <a:rPr lang="en-US" dirty="0" err="1" smtClean="0"/>
              <a:t>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8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Creaci</a:t>
            </a:r>
            <a:r>
              <a:rPr lang="en-US" dirty="0" err="1" smtClean="0"/>
              <a:t>ón</a:t>
            </a:r>
            <a:r>
              <a:rPr lang="en-US" dirty="0" smtClean="0"/>
              <a:t> de </a:t>
            </a:r>
            <a:r>
              <a:rPr lang="en-US" dirty="0" err="1" smtClean="0"/>
              <a:t>mecanismos</a:t>
            </a:r>
            <a:r>
              <a:rPr lang="en-US" dirty="0" smtClean="0"/>
              <a:t> </a:t>
            </a:r>
            <a:r>
              <a:rPr lang="en-US" dirty="0" err="1" smtClean="0"/>
              <a:t>específicos</a:t>
            </a:r>
            <a:endParaRPr lang="en-US" dirty="0" smtClean="0"/>
          </a:p>
          <a:p>
            <a:pPr lvl="1"/>
            <a:r>
              <a:rPr lang="en-US" dirty="0" err="1" smtClean="0"/>
              <a:t>Foro</a:t>
            </a:r>
            <a:r>
              <a:rPr lang="en-US" dirty="0" smtClean="0"/>
              <a:t> Permanente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Cuestiones</a:t>
            </a:r>
            <a:r>
              <a:rPr lang="en-US" dirty="0" smtClean="0"/>
              <a:t> </a:t>
            </a:r>
            <a:r>
              <a:rPr lang="en-US" dirty="0" err="1" smtClean="0"/>
              <a:t>Indígenas</a:t>
            </a:r>
            <a:endParaRPr lang="en-US" dirty="0" smtClean="0"/>
          </a:p>
          <a:p>
            <a:pPr lvl="1"/>
            <a:r>
              <a:rPr lang="en-US" dirty="0" err="1" smtClean="0"/>
              <a:t>Relatores</a:t>
            </a:r>
            <a:r>
              <a:rPr lang="en-US" dirty="0" smtClean="0"/>
              <a:t> </a:t>
            </a:r>
            <a:r>
              <a:rPr lang="en-US" dirty="0" err="1" smtClean="0"/>
              <a:t>Especiales</a:t>
            </a:r>
            <a:endParaRPr lang="en-US" dirty="0" smtClean="0"/>
          </a:p>
          <a:p>
            <a:pPr lvl="1"/>
            <a:r>
              <a:rPr lang="en-US" dirty="0" err="1" smtClean="0"/>
              <a:t>Mecanismo</a:t>
            </a:r>
            <a:r>
              <a:rPr lang="en-US" dirty="0" smtClean="0"/>
              <a:t> de </a:t>
            </a:r>
            <a:r>
              <a:rPr lang="en-US" dirty="0" err="1" smtClean="0"/>
              <a:t>Expertos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desarrollo</a:t>
            </a:r>
            <a:r>
              <a:rPr lang="en-US" dirty="0" smtClean="0"/>
              <a:t> </a:t>
            </a:r>
            <a:r>
              <a:rPr lang="en-US" dirty="0" err="1" smtClean="0"/>
              <a:t>Jurisprudencial</a:t>
            </a:r>
            <a:endParaRPr lang="en-US" dirty="0" smtClean="0"/>
          </a:p>
          <a:p>
            <a:pPr lvl="1"/>
            <a:r>
              <a:rPr lang="en-US" dirty="0" err="1" smtClean="0"/>
              <a:t>Comités</a:t>
            </a:r>
            <a:r>
              <a:rPr lang="en-US" dirty="0" smtClean="0"/>
              <a:t> </a:t>
            </a:r>
            <a:r>
              <a:rPr lang="en-US" dirty="0" err="1" smtClean="0"/>
              <a:t>Tratados</a:t>
            </a:r>
            <a:r>
              <a:rPr lang="en-US" dirty="0" smtClean="0"/>
              <a:t> ONU</a:t>
            </a:r>
          </a:p>
          <a:p>
            <a:pPr lvl="1"/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Interamericano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Introducci</a:t>
            </a:r>
            <a:r>
              <a:rPr lang="en-US" dirty="0" err="1" smtClean="0"/>
              <a:t>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98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/>
              <a:t>El derecho internacional de los derechos humanos resulta de obligado cumplimiento en Perú, </a:t>
            </a:r>
            <a:r>
              <a:rPr lang="es-ES" dirty="0" smtClean="0"/>
              <a:t> </a:t>
            </a:r>
            <a:r>
              <a:rPr lang="es-ES" dirty="0"/>
              <a:t>¨bloque de constitucionalidad¨, </a:t>
            </a:r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/>
              <a:t>Tribunal Constitucional </a:t>
            </a:r>
            <a:r>
              <a:rPr lang="es-ES" dirty="0" smtClean="0"/>
              <a:t>ha ratificado la obligatoriedad </a:t>
            </a:r>
          </a:p>
          <a:p>
            <a:pPr lvl="1"/>
            <a:r>
              <a:rPr lang="es-ES" dirty="0" smtClean="0"/>
              <a:t>principio </a:t>
            </a:r>
            <a:r>
              <a:rPr lang="es-ES" dirty="0"/>
              <a:t>general según el cual toda actividad pública debe sujetarse imperativamente a los estándares establecidos por el Derecho Internacional de los Derechos Humanos. Estos </a:t>
            </a:r>
            <a:r>
              <a:rPr lang="es-ES" dirty="0" smtClean="0"/>
              <a:t>est</a:t>
            </a:r>
            <a:r>
              <a:rPr lang="es-ES" dirty="0" smtClean="0"/>
              <a:t>ándares </a:t>
            </a:r>
            <a:r>
              <a:rPr lang="es-ES" dirty="0" smtClean="0"/>
              <a:t>incluyen </a:t>
            </a:r>
            <a:r>
              <a:rPr lang="es-ES" dirty="0"/>
              <a:t>también la jurisprudencia que sobre tales tratados ha sido proferida por los órganos internacionales de protección de los derechos humanos. </a:t>
            </a:r>
          </a:p>
          <a:p>
            <a:r>
              <a:rPr lang="es-ES" dirty="0" smtClean="0"/>
              <a:t>Diversas sentencias del TC: </a:t>
            </a:r>
          </a:p>
          <a:p>
            <a:pPr lvl="1"/>
            <a:r>
              <a:rPr lang="es-ES" dirty="0" smtClean="0"/>
              <a:t>Del </a:t>
            </a:r>
            <a:r>
              <a:rPr lang="es-ES" dirty="0"/>
              <a:t>29 de noviembre de 2005, recaída en el expediente Nro. 04587-2004-AA, FJ.44; Sentencia del TC Nº 0047-2004-AI/TC; Sentencia del TC Nº 0025-2005-PI/TC; Ex. Nº 2798-04-HC7TC, emitido el 9 de diciembre del 2004; Ex. Nº 00007-2007-PI/TC, fs. 36</a:t>
            </a:r>
          </a:p>
          <a:p>
            <a:r>
              <a:rPr lang="es-ES_tradnl" dirty="0"/>
              <a:t> </a:t>
            </a:r>
            <a:endParaRPr lang="es-E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Introducci</a:t>
            </a:r>
            <a:r>
              <a:rPr lang="en-US" dirty="0" err="1" smtClean="0"/>
              <a:t>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66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evoluci</a:t>
            </a:r>
            <a:r>
              <a:rPr lang="en-US" dirty="0" err="1" smtClean="0"/>
              <a:t>ón</a:t>
            </a:r>
            <a:r>
              <a:rPr lang="en-US" dirty="0" smtClean="0"/>
              <a:t> en </a:t>
            </a:r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r>
              <a:rPr lang="en-US" dirty="0" smtClean="0"/>
              <a:t> ha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espectacular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Desde</a:t>
            </a:r>
            <a:r>
              <a:rPr lang="en-US" dirty="0" smtClean="0"/>
              <a:t> 1971 hasta 2014.</a:t>
            </a:r>
          </a:p>
          <a:p>
            <a:pPr lvl="1"/>
            <a:r>
              <a:rPr lang="en-US" dirty="0" err="1" smtClean="0"/>
              <a:t>Conferencia</a:t>
            </a:r>
            <a:r>
              <a:rPr lang="en-US" dirty="0" smtClean="0"/>
              <a:t> Mundial</a:t>
            </a:r>
          </a:p>
          <a:p>
            <a:pPr lvl="1"/>
            <a:r>
              <a:rPr lang="en-US" dirty="0" err="1" smtClean="0"/>
              <a:t>Creación</a:t>
            </a:r>
            <a:r>
              <a:rPr lang="en-US" dirty="0" smtClean="0"/>
              <a:t> de </a:t>
            </a:r>
            <a:r>
              <a:rPr lang="en-US" dirty="0" err="1" smtClean="0"/>
              <a:t>mecanismos</a:t>
            </a:r>
            <a:r>
              <a:rPr lang="en-US" dirty="0" smtClean="0"/>
              <a:t> (</a:t>
            </a:r>
            <a:r>
              <a:rPr lang="en-US" dirty="0" err="1" smtClean="0"/>
              <a:t>Foro</a:t>
            </a:r>
            <a:r>
              <a:rPr lang="en-US" dirty="0" smtClean="0"/>
              <a:t>, Relator,…)</a:t>
            </a:r>
          </a:p>
          <a:p>
            <a:pPr lvl="1"/>
            <a:r>
              <a:rPr lang="en-US" dirty="0" err="1" smtClean="0"/>
              <a:t>Décadas</a:t>
            </a:r>
            <a:r>
              <a:rPr lang="en-US" dirty="0" smtClean="0"/>
              <a:t> </a:t>
            </a:r>
            <a:r>
              <a:rPr lang="en-US" dirty="0" err="1" smtClean="0"/>
              <a:t>Internacionales</a:t>
            </a:r>
            <a:endParaRPr lang="en-US" dirty="0" smtClean="0"/>
          </a:p>
          <a:p>
            <a:pPr lvl="1"/>
            <a:r>
              <a:rPr lang="en-US" dirty="0" err="1" smtClean="0"/>
              <a:t>Convenio</a:t>
            </a:r>
            <a:r>
              <a:rPr lang="en-US" dirty="0" smtClean="0"/>
              <a:t> No 169 y </a:t>
            </a:r>
            <a:r>
              <a:rPr lang="en-US" dirty="0" err="1" smtClean="0"/>
              <a:t>Declaración</a:t>
            </a:r>
            <a:endParaRPr lang="en-US" dirty="0" smtClean="0"/>
          </a:p>
          <a:p>
            <a:pPr lvl="1"/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Jurísprudencia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15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Jurisprudencia</a:t>
            </a:r>
            <a:endParaRPr lang="en-US" dirty="0" smtClean="0"/>
          </a:p>
          <a:p>
            <a:pPr lvl="1"/>
            <a:r>
              <a:rPr lang="en-US" dirty="0" err="1" smtClean="0"/>
              <a:t>Comit</a:t>
            </a:r>
            <a:r>
              <a:rPr lang="en-US" dirty="0" err="1" smtClean="0"/>
              <a:t>és</a:t>
            </a:r>
            <a:r>
              <a:rPr lang="en-US" dirty="0" smtClean="0"/>
              <a:t> de los </a:t>
            </a:r>
            <a:r>
              <a:rPr lang="en-US" dirty="0" err="1" smtClean="0"/>
              <a:t>Tratados</a:t>
            </a:r>
            <a:endParaRPr lang="en-US" dirty="0" smtClean="0"/>
          </a:p>
          <a:p>
            <a:pPr lvl="2"/>
            <a:r>
              <a:rPr lang="en-US" dirty="0" err="1" smtClean="0"/>
              <a:t>Cerd</a:t>
            </a:r>
            <a:r>
              <a:rPr lang="en-US" dirty="0" smtClean="0"/>
              <a:t>, </a:t>
            </a:r>
            <a:r>
              <a:rPr lang="en-US" dirty="0" err="1" smtClean="0"/>
              <a:t>Comite</a:t>
            </a:r>
            <a:r>
              <a:rPr lang="en-US" dirty="0" smtClean="0"/>
              <a:t> DDHH</a:t>
            </a:r>
            <a:endParaRPr lang="en-US" dirty="0" smtClean="0"/>
          </a:p>
          <a:p>
            <a:pPr lvl="1"/>
            <a:r>
              <a:rPr lang="en-US" dirty="0" err="1" smtClean="0"/>
              <a:t>Comentario</a:t>
            </a:r>
            <a:r>
              <a:rPr lang="en-US" dirty="0" smtClean="0"/>
              <a:t> general 23 de ambos </a:t>
            </a:r>
            <a:r>
              <a:rPr lang="en-US" dirty="0" err="1" smtClean="0"/>
              <a:t>mecanismos</a:t>
            </a:r>
            <a:endParaRPr lang="en-US" dirty="0" smtClean="0"/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asos</a:t>
            </a:r>
            <a:r>
              <a:rPr lang="en-US" dirty="0" smtClean="0"/>
              <a:t> </a:t>
            </a:r>
            <a:r>
              <a:rPr lang="en-US" dirty="0" err="1" smtClean="0"/>
              <a:t>emblemáticos</a:t>
            </a:r>
            <a:endParaRPr lang="en-US" dirty="0" smtClean="0"/>
          </a:p>
          <a:p>
            <a:pPr lvl="1"/>
            <a:r>
              <a:rPr lang="en-US" dirty="0" smtClean="0"/>
              <a:t>Relator Especial</a:t>
            </a:r>
          </a:p>
          <a:p>
            <a:pPr lvl="2"/>
            <a:r>
              <a:rPr lang="en-US" dirty="0" err="1" smtClean="0"/>
              <a:t>Informe</a:t>
            </a:r>
            <a:r>
              <a:rPr lang="en-US" dirty="0" smtClean="0"/>
              <a:t> </a:t>
            </a:r>
            <a:r>
              <a:rPr lang="en-US" dirty="0" err="1" smtClean="0"/>
              <a:t>Justicia</a:t>
            </a:r>
            <a:r>
              <a:rPr lang="en-US" dirty="0" smtClean="0"/>
              <a:t> 2004. </a:t>
            </a:r>
          </a:p>
          <a:p>
            <a:pPr lvl="2"/>
            <a:r>
              <a:rPr lang="en-US" dirty="0" err="1" smtClean="0"/>
              <a:t>Informe</a:t>
            </a:r>
            <a:r>
              <a:rPr lang="en-US" dirty="0" smtClean="0"/>
              <a:t> </a:t>
            </a:r>
            <a:r>
              <a:rPr lang="en-US" dirty="0" err="1" smtClean="0"/>
              <a:t>visita</a:t>
            </a:r>
            <a:r>
              <a:rPr lang="en-US" dirty="0" smtClean="0"/>
              <a:t> </a:t>
            </a:r>
            <a:r>
              <a:rPr lang="en-US" dirty="0" err="1" smtClean="0"/>
              <a:t>Perú</a:t>
            </a:r>
            <a:r>
              <a:rPr lang="en-US" dirty="0" smtClean="0"/>
              <a:t> 2014. </a:t>
            </a:r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44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Convenio</a:t>
            </a:r>
            <a:r>
              <a:rPr lang="en-US" dirty="0" smtClean="0"/>
              <a:t> No 169 de la OIT</a:t>
            </a:r>
          </a:p>
          <a:p>
            <a:pPr lvl="1"/>
            <a:r>
              <a:rPr lang="en-US" dirty="0" err="1" smtClean="0"/>
              <a:t>Autoidentificaci</a:t>
            </a:r>
            <a:r>
              <a:rPr lang="en-US" dirty="0" err="1" smtClean="0"/>
              <a:t>ón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¿</a:t>
            </a:r>
            <a:r>
              <a:rPr lang="en-US" dirty="0" err="1" smtClean="0"/>
              <a:t>Es</a:t>
            </a:r>
            <a:r>
              <a:rPr lang="en-US" dirty="0" smtClean="0"/>
              <a:t> compatible con </a:t>
            </a:r>
            <a:r>
              <a:rPr lang="en-US" dirty="0" err="1" smtClean="0"/>
              <a:t>una</a:t>
            </a:r>
            <a:r>
              <a:rPr lang="en-US" dirty="0" smtClean="0"/>
              <a:t> base de </a:t>
            </a:r>
            <a:r>
              <a:rPr lang="en-US" dirty="0" err="1" smtClean="0"/>
              <a:t>datos</a:t>
            </a:r>
            <a:r>
              <a:rPr lang="en-US" dirty="0"/>
              <a:t> </a:t>
            </a:r>
            <a:r>
              <a:rPr lang="en-US" dirty="0" smtClean="0"/>
              <a:t>de Pueblos?</a:t>
            </a:r>
          </a:p>
          <a:p>
            <a:pPr lvl="1"/>
            <a:r>
              <a:rPr lang="en-US" dirty="0" err="1" smtClean="0"/>
              <a:t>Consulta</a:t>
            </a:r>
            <a:endParaRPr lang="en-US" dirty="0" smtClean="0"/>
          </a:p>
          <a:p>
            <a:pPr lvl="2"/>
            <a:r>
              <a:rPr lang="en-US" dirty="0" smtClean="0"/>
              <a:t>¿La Ley y el </a:t>
            </a:r>
            <a:r>
              <a:rPr lang="en-US" dirty="0" err="1" smtClean="0"/>
              <a:t>reglamento</a:t>
            </a:r>
            <a:r>
              <a:rPr lang="en-US" dirty="0" smtClean="0"/>
              <a:t> </a:t>
            </a:r>
            <a:r>
              <a:rPr lang="en-US" dirty="0" err="1" smtClean="0"/>
              <a:t>peruanos</a:t>
            </a:r>
            <a:r>
              <a:rPr lang="en-US" dirty="0" smtClean="0"/>
              <a:t> se </a:t>
            </a:r>
            <a:r>
              <a:rPr lang="en-US" dirty="0" err="1" smtClean="0"/>
              <a:t>ajusta</a:t>
            </a:r>
            <a:r>
              <a:rPr lang="en-US" dirty="0" smtClean="0"/>
              <a:t> a los </a:t>
            </a:r>
            <a:r>
              <a:rPr lang="en-US" dirty="0" err="1" smtClean="0"/>
              <a:t>estándares</a:t>
            </a:r>
            <a:r>
              <a:rPr lang="en-US" dirty="0" smtClean="0"/>
              <a:t> del </a:t>
            </a:r>
            <a:r>
              <a:rPr lang="en-US" dirty="0" err="1" smtClean="0"/>
              <a:t>Convenio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Tierras</a:t>
            </a:r>
            <a:r>
              <a:rPr lang="en-US" dirty="0" smtClean="0"/>
              <a:t> y </a:t>
            </a:r>
            <a:r>
              <a:rPr lang="en-US" dirty="0" err="1" smtClean="0"/>
              <a:t>territorios</a:t>
            </a:r>
            <a:endParaRPr lang="en-US" dirty="0" smtClean="0"/>
          </a:p>
          <a:p>
            <a:pPr lvl="1"/>
            <a:r>
              <a:rPr lang="en-US" dirty="0" err="1" smtClean="0"/>
              <a:t>Autonomía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67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74</TotalTime>
  <Words>1554</Words>
  <Application>Microsoft Macintosh PowerPoint</Application>
  <PresentationFormat>On-screen Show (4:3)</PresentationFormat>
  <Paragraphs>156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Waveform</vt:lpstr>
      <vt:lpstr>Estándares internacionales pueblos indígenas. Acceso a Justicia</vt:lpstr>
      <vt:lpstr>Esquema</vt:lpstr>
      <vt:lpstr>Introducción</vt:lpstr>
      <vt:lpstr>Introducción</vt:lpstr>
      <vt:lpstr>Introducción</vt:lpstr>
      <vt:lpstr>Introducción</vt:lpstr>
      <vt:lpstr>Naciones Unidas</vt:lpstr>
      <vt:lpstr>Naciones Unidas</vt:lpstr>
      <vt:lpstr>Naciones Unidas</vt:lpstr>
      <vt:lpstr>Naciones Unidas</vt:lpstr>
      <vt:lpstr>Naciones Unidas</vt:lpstr>
      <vt:lpstr>Naciones Unidas</vt:lpstr>
      <vt:lpstr>Naciones Unidas</vt:lpstr>
      <vt:lpstr>Sistema Interamericano</vt:lpstr>
      <vt:lpstr>Sistema Interamericano</vt:lpstr>
      <vt:lpstr>Sistema Interamericano</vt:lpstr>
      <vt:lpstr>Acceso a la Justicia</vt:lpstr>
      <vt:lpstr>Acceso a la Justicia</vt:lpstr>
      <vt:lpstr>Acceso a la justica</vt:lpstr>
      <vt:lpstr>Acceso a la Justicia</vt:lpstr>
      <vt:lpstr>Acceso a la Justicia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Estándares internacionales pueblos indígenas.</dc:title>
  <dc:creator>MIKEL BERRAONDO</dc:creator>
  <cp:lastModifiedBy>MIKEL BERRAONDO</cp:lastModifiedBy>
  <cp:revision>8</cp:revision>
  <dcterms:created xsi:type="dcterms:W3CDTF">2014-11-16T22:59:29Z</dcterms:created>
  <dcterms:modified xsi:type="dcterms:W3CDTF">2014-11-17T00:14:23Z</dcterms:modified>
</cp:coreProperties>
</file>